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69" r:id="rId4"/>
    <p:sldId id="270" r:id="rId5"/>
    <p:sldId id="271" r:id="rId6"/>
    <p:sldId id="272" r:id="rId7"/>
    <p:sldId id="257" r:id="rId8"/>
    <p:sldId id="258" r:id="rId9"/>
    <p:sldId id="260" r:id="rId10"/>
    <p:sldId id="261" r:id="rId11"/>
    <p:sldId id="262" r:id="rId12"/>
    <p:sldId id="263" r:id="rId13"/>
    <p:sldId id="264"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1562" autoAdjust="0"/>
  </p:normalViewPr>
  <p:slideViewPr>
    <p:cSldViewPr snapToGrid="0">
      <p:cViewPr varScale="1">
        <p:scale>
          <a:sx n="49" d="100"/>
          <a:sy n="49" d="100"/>
        </p:scale>
        <p:origin x="-816"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11/28/2016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11/28/2016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9497" y="1382333"/>
            <a:ext cx="8676222" cy="3200400"/>
          </a:xfrm>
        </p:spPr>
        <p:txBody>
          <a:bodyPr/>
          <a:lstStyle/>
          <a:p>
            <a:r>
              <a:rPr lang="ru-RU" b="1" dirty="0" smtClean="0"/>
              <a:t>Творчество </a:t>
            </a:r>
            <a:r>
              <a:rPr lang="ru-RU" b="1" dirty="0" smtClean="0">
                <a:effectLst/>
              </a:rPr>
              <a:t>Рембрандта </a:t>
            </a:r>
            <a:r>
              <a:rPr lang="ru-RU" b="1" dirty="0" err="1" smtClean="0">
                <a:effectLst/>
              </a:rPr>
              <a:t>Харменса</a:t>
            </a:r>
            <a:r>
              <a:rPr lang="ru-RU" b="1" dirty="0" smtClean="0">
                <a:effectLst/>
              </a:rPr>
              <a:t> </a:t>
            </a:r>
            <a:r>
              <a:rPr lang="ru-RU" b="1" dirty="0" err="1">
                <a:effectLst/>
              </a:rPr>
              <a:t>ван</a:t>
            </a:r>
            <a:r>
              <a:rPr lang="ru-RU" b="1" dirty="0">
                <a:effectLst/>
              </a:rPr>
              <a:t> </a:t>
            </a:r>
            <a:r>
              <a:rPr lang="ru-RU" b="1" dirty="0" smtClean="0">
                <a:effectLst/>
              </a:rPr>
              <a:t>Рейна</a:t>
            </a:r>
            <a:r>
              <a:rPr lang="ru-RU" dirty="0">
                <a:effectLst/>
              </a:rPr>
              <a:t/>
            </a:r>
            <a:br>
              <a:rPr lang="ru-RU" dirty="0">
                <a:effectLst/>
              </a:rPr>
            </a:br>
            <a:endParaRPr lang="ru-RU" dirty="0"/>
          </a:p>
        </p:txBody>
      </p:sp>
    </p:spTree>
    <p:extLst>
      <p:ext uri="{BB962C8B-B14F-4D97-AF65-F5344CB8AC3E}">
        <p14:creationId xmlns:p14="http://schemas.microsoft.com/office/powerpoint/2010/main" xmlns="" val="33294901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930" y="0"/>
            <a:ext cx="5282226" cy="6858000"/>
          </a:xfrm>
          <a:prstGeom prst="rect">
            <a:avLst/>
          </a:prstGeom>
        </p:spPr>
      </p:pic>
      <p:sp>
        <p:nvSpPr>
          <p:cNvPr id="3" name="Прямоугольник 2"/>
          <p:cNvSpPr/>
          <p:nvPr/>
        </p:nvSpPr>
        <p:spPr>
          <a:xfrm>
            <a:off x="5239296" y="71527"/>
            <a:ext cx="6952704" cy="6786473"/>
          </a:xfrm>
          <a:prstGeom prst="rect">
            <a:avLst/>
          </a:prstGeom>
        </p:spPr>
        <p:txBody>
          <a:bodyPr wrap="square">
            <a:spAutoFit/>
          </a:bodyPr>
          <a:lstStyle/>
          <a:p>
            <a:r>
              <a:rPr lang="ru-RU" sz="1500" dirty="0"/>
              <a:t>Рембрандт </a:t>
            </a:r>
            <a:r>
              <a:rPr lang="ru-RU" sz="1500" dirty="0" err="1"/>
              <a:t>ван</a:t>
            </a:r>
            <a:r>
              <a:rPr lang="ru-RU" sz="1500" dirty="0"/>
              <a:t> Рейн. 1606-1669</a:t>
            </a:r>
          </a:p>
          <a:p>
            <a:endParaRPr lang="ru-RU" sz="1500" dirty="0"/>
          </a:p>
          <a:p>
            <a:r>
              <a:rPr lang="ru-RU" sz="1500" dirty="0"/>
              <a:t>Возвращение блудного сына</a:t>
            </a:r>
          </a:p>
          <a:p>
            <a:endParaRPr lang="ru-RU" sz="1500" dirty="0"/>
          </a:p>
          <a:p>
            <a:r>
              <a:rPr lang="ru-RU" sz="1500" dirty="0"/>
              <a:t>Голландия, Около 1668 г.</a:t>
            </a:r>
          </a:p>
          <a:p>
            <a:endParaRPr lang="ru-RU" sz="1500" dirty="0"/>
          </a:p>
          <a:p>
            <a:r>
              <a:rPr lang="ru-RU" sz="1500" dirty="0"/>
              <a:t>История блудного сына (Евангелие от Луки, 15:11-32) волновала великого голландского художника XVII в. Рембрандта на протяжении всей его жизни. Им были созданы рисунки, офорт, картина на тему евангельской притчи. Художник осмысляет жизненный путь беззаботного молодого человека даже в "Автопортрете с </a:t>
            </a:r>
            <a:r>
              <a:rPr lang="ru-RU" sz="1500" dirty="0" err="1"/>
              <a:t>Саскией</a:t>
            </a:r>
            <a:r>
              <a:rPr lang="ru-RU" sz="1500" dirty="0"/>
              <a:t> на коленях" (1635). В конце многотрудного жизненного пути Рембрандт пишет монументальное полотно "Возвращение блудного сына", в котором наиболее полно выражает свои представления о вечных человеческих ценностях. В отчий дом возвращается сын, долгие годы не вспоминавший о доме и отце своем, живший беспечно и праздно. Старик-отец встречает раскаявшегося и павшего на колени сына, прижимая его к своей груди. Склонив над нечастным свое лицо, озаренное светом, старик замер, излучая доброту и тепло всепрощающей любви. Торжествующим аккордом звучат пламенный красный и отливающий золотом охристый цвет в плаще старика и рубище юноши. Слитые воедино, отец и сын пребывают в животворной среде золотисто-коричневой рембрандтовской светотени. В полумраке замерли свидетели сцены. Светотень Рембрандта становится эквивалентом духовной энергии человека, его любви и сострадания, прощения и раскаяния. Евангельская притча в понимании и претворении Рембрандта вечна, она обращена к сердцу каждого: "А о том надо радоваться, что этот сын был мертв и ожил; пропадал и нашелся".</a:t>
            </a:r>
          </a:p>
        </p:txBody>
      </p:sp>
    </p:spTree>
    <p:extLst>
      <p:ext uri="{BB962C8B-B14F-4D97-AF65-F5344CB8AC3E}">
        <p14:creationId xmlns:p14="http://schemas.microsoft.com/office/powerpoint/2010/main" xmlns="" val="1463142997"/>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323694" cy="6858000"/>
          </a:xfrm>
          <a:prstGeom prst="rect">
            <a:avLst/>
          </a:prstGeom>
        </p:spPr>
      </p:pic>
      <p:sp>
        <p:nvSpPr>
          <p:cNvPr id="3" name="Прямоугольник 2"/>
          <p:cNvSpPr/>
          <p:nvPr/>
        </p:nvSpPr>
        <p:spPr>
          <a:xfrm>
            <a:off x="5323694" y="197346"/>
            <a:ext cx="6868306" cy="6463308"/>
          </a:xfrm>
          <a:prstGeom prst="rect">
            <a:avLst/>
          </a:prstGeom>
        </p:spPr>
        <p:txBody>
          <a:bodyPr wrap="square">
            <a:spAutoFit/>
          </a:bodyPr>
          <a:lstStyle/>
          <a:p>
            <a:r>
              <a:rPr lang="ru-RU" dirty="0"/>
              <a:t>Рембрандт </a:t>
            </a:r>
            <a:r>
              <a:rPr lang="ru-RU" dirty="0" err="1"/>
              <a:t>ван</a:t>
            </a:r>
            <a:r>
              <a:rPr lang="ru-RU" dirty="0"/>
              <a:t> Рейн. 1606-1669</a:t>
            </a:r>
          </a:p>
          <a:p>
            <a:endParaRPr lang="ru-RU" dirty="0"/>
          </a:p>
          <a:p>
            <a:r>
              <a:rPr lang="ru-RU" dirty="0"/>
              <a:t>Святое семейство</a:t>
            </a:r>
          </a:p>
          <a:p>
            <a:endParaRPr lang="ru-RU" dirty="0"/>
          </a:p>
          <a:p>
            <a:r>
              <a:rPr lang="ru-RU" dirty="0"/>
              <a:t>Голландия, 1645 г.</a:t>
            </a:r>
          </a:p>
          <a:p>
            <a:endParaRPr lang="ru-RU" dirty="0"/>
          </a:p>
          <a:p>
            <a:r>
              <a:rPr lang="ru-RU" dirty="0"/>
              <a:t>В 1630-1640-е гг. Рембрандт создает несколько картин на тему "Святого Семейства". Эрмитажная работа датирована и подписана самим художником; она была хорошо известна в Европе, ее часто копировали. Еще при Александре I, в XIX в. появились первые гравюры со "Святого Семейства". Рембрандт изображает сцену в доме плотника Иосифа, где отец семейства строгает ярмо, а Дева Мария заботливо всматривается в личико спящего младенца. В полумрак мирного жилища вместе с ангелами проникает небесный мистический свет. Один из ангелов изображен в позе распятия. В исторический сюжет художник привносит наблюдения из жизни: Христос спит в плетеной люльке-корзине, под ногами Марии - голландская грелка для ног. Золотистый свет, коричневые полупрозрачные тени, сильный красный цвет создают неповторимую теплоту рембрандтовского колорита, его внутреннее свечение.</a:t>
            </a:r>
          </a:p>
        </p:txBody>
      </p:sp>
    </p:spTree>
    <p:extLst>
      <p:ext uri="{BB962C8B-B14F-4D97-AF65-F5344CB8AC3E}">
        <p14:creationId xmlns:p14="http://schemas.microsoft.com/office/powerpoint/2010/main" xmlns="" val="3062991031"/>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417136" cy="6858000"/>
          </a:xfrm>
          <a:prstGeom prst="rect">
            <a:avLst/>
          </a:prstGeom>
        </p:spPr>
      </p:pic>
      <p:sp>
        <p:nvSpPr>
          <p:cNvPr id="3" name="Прямоугольник 2"/>
          <p:cNvSpPr/>
          <p:nvPr/>
        </p:nvSpPr>
        <p:spPr>
          <a:xfrm>
            <a:off x="5417136" y="382012"/>
            <a:ext cx="6774864" cy="6093976"/>
          </a:xfrm>
          <a:prstGeom prst="rect">
            <a:avLst/>
          </a:prstGeom>
        </p:spPr>
        <p:txBody>
          <a:bodyPr wrap="square">
            <a:spAutoFit/>
          </a:bodyPr>
          <a:lstStyle/>
          <a:p>
            <a:r>
              <a:rPr lang="ru-RU" sz="1500" dirty="0"/>
              <a:t>Рембрандт </a:t>
            </a:r>
            <a:r>
              <a:rPr lang="ru-RU" sz="1500" dirty="0" err="1"/>
              <a:t>ван</a:t>
            </a:r>
            <a:r>
              <a:rPr lang="ru-RU" sz="1500" dirty="0"/>
              <a:t> Рейн. 1606-1669</a:t>
            </a:r>
          </a:p>
          <a:p>
            <a:endParaRPr lang="ru-RU" sz="1500" dirty="0"/>
          </a:p>
          <a:p>
            <a:r>
              <a:rPr lang="ru-RU" sz="1500" dirty="0"/>
              <a:t>Портрет старика в красном</a:t>
            </a:r>
          </a:p>
          <a:p>
            <a:endParaRPr lang="ru-RU" sz="1500" dirty="0"/>
          </a:p>
          <a:p>
            <a:r>
              <a:rPr lang="ru-RU" sz="1500" dirty="0"/>
              <a:t>Голландия, Около 1652 - 1654 гг.</a:t>
            </a:r>
          </a:p>
          <a:p>
            <a:endParaRPr lang="ru-RU" sz="1500" dirty="0"/>
          </a:p>
          <a:p>
            <a:r>
              <a:rPr lang="ru-RU" sz="1500" dirty="0"/>
              <a:t>В 1650-е гг. в творчестве великого голландского художника XVII в. Рембрандта наиважнейшее место занимает портрет. Это было время глубокого осмысления человеческой личности, годы раздумий над судьбами тех, кто, завершая свой жизненный путь, стоит на пороге вечности. К числу таких работ относится эрмитажный шедевр - "Портрет старика в красном". Имя человека, изображенного Рембрандтом, неизвестно, но интерес художника к нему был велик: существует еще одно изображение этого старика - "Старик в кресле" (Лондон, Национальная галерея). Сложив на коленях руки, в кресле спокойно сидит старый человек, облаченный в свободные красно-коричневые одежды. На его голове - маленькая темная шапочка-кипа, выдающая в нем приверженца иудейской веры. Фигура старика выступает из мягкой полутьмы, как из прошлого. Животворным рембрандтовским светом выделены его мудрое лицо и натруженные кисти рук. В одном мгновении жизни этого человека Рембрандт соединил прошлое, настоящее и будущее. "Старик в красном" - один из немногих образов в мировой живописи, несущих в себе большую внутреннюю силу, достоинство и глубокую печаль многих знаний.</a:t>
            </a:r>
          </a:p>
        </p:txBody>
      </p:sp>
    </p:spTree>
    <p:extLst>
      <p:ext uri="{BB962C8B-B14F-4D97-AF65-F5344CB8AC3E}">
        <p14:creationId xmlns:p14="http://schemas.microsoft.com/office/powerpoint/2010/main" xmlns="" val="30577402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80846" y="948690"/>
            <a:ext cx="6611154" cy="5909310"/>
          </a:xfrm>
          <a:prstGeom prst="rect">
            <a:avLst/>
          </a:prstGeom>
        </p:spPr>
        <p:txBody>
          <a:bodyPr wrap="square">
            <a:spAutoFit/>
          </a:bodyPr>
          <a:lstStyle/>
          <a:p>
            <a:r>
              <a:rPr lang="ru-RU" sz="1400" dirty="0"/>
              <a:t> В 1633 году </a:t>
            </a:r>
            <a:r>
              <a:rPr lang="ru-RU" sz="1400" dirty="0" err="1"/>
              <a:t>Саския</a:t>
            </a:r>
            <a:r>
              <a:rPr lang="ru-RU" sz="1400" dirty="0"/>
              <a:t> </a:t>
            </a:r>
            <a:r>
              <a:rPr lang="ru-RU" sz="1400" dirty="0" err="1"/>
              <a:t>ван</a:t>
            </a:r>
            <a:r>
              <a:rPr lang="ru-RU" sz="1400" dirty="0"/>
              <a:t> </a:t>
            </a:r>
            <a:r>
              <a:rPr lang="ru-RU" sz="1400" dirty="0" err="1"/>
              <a:t>Эйленбюрх</a:t>
            </a:r>
            <a:r>
              <a:rPr lang="ru-RU" sz="1400" dirty="0"/>
              <a:t> стала невестой Рембрандта </a:t>
            </a:r>
            <a:r>
              <a:rPr lang="ru-RU" sz="1400" dirty="0" err="1"/>
              <a:t>ван</a:t>
            </a:r>
            <a:r>
              <a:rPr lang="ru-RU" sz="1400" dirty="0"/>
              <a:t> Рейна. Очаровательный портрет юной </a:t>
            </a:r>
            <a:r>
              <a:rPr lang="ru-RU" sz="1400" dirty="0" err="1"/>
              <a:t>Саскии</a:t>
            </a:r>
            <a:r>
              <a:rPr lang="ru-RU" sz="1400" dirty="0"/>
              <a:t> в наряде Флоры является немым, но красноречивым свидетелем этой "поры весны и любви" гениального </a:t>
            </a:r>
            <a:r>
              <a:rPr lang="ru-RU" sz="1400" dirty="0" err="1" smtClean="0"/>
              <a:t>живописца.Задумчивое</a:t>
            </a:r>
            <a:r>
              <a:rPr lang="ru-RU" sz="1400" dirty="0"/>
              <a:t>, но, несомненно, счастливое лицо девушки вполне соответствует чувствам невесты. Она теперь не резвое дитя, беззаботно смотрящее на Божий мир. Перед ней серьезная задача: она избрала новый путь и многое-многое приходится ей передумать и перечувствовать, прежде чем она вступит во взрослую жизнь. Увитые цветами головной убор и жезл, безусловно, указывают на Флору, древнеримскую богиню весны. Наряд богини написан с удивительным мастерством, но подлинное величие таланта Рембрандта проявляется в выражении нежности, которое художник придал ее лицу.</a:t>
            </a:r>
          </a:p>
          <a:p>
            <a:r>
              <a:rPr lang="ru-RU" sz="1400" dirty="0" smtClean="0"/>
              <a:t>Любимая </a:t>
            </a:r>
            <a:r>
              <a:rPr lang="ru-RU" sz="1400" dirty="0"/>
              <a:t>жена внесла в одинокое жилище скромного художника свет счастья и сердечного довольства. Рембрандт любил наряжать </a:t>
            </a:r>
            <a:r>
              <a:rPr lang="ru-RU" sz="1400" dirty="0" err="1"/>
              <a:t>Саскию</a:t>
            </a:r>
            <a:r>
              <a:rPr lang="ru-RU" sz="1400" dirty="0"/>
              <a:t> в бархат, шелк и парчу, по обычаю того времени, осыпал бриллиантами и жемчугом, с любовью наблюдая, как выигрывает ее прелестное, молодое лицо от блестящего наряда, как свежий цвет его эффектно выделяется на темном фоне вишневого бархата, какой матовой белизной отливает жемчужная нить, вьющаяся среди золотистых волос. </a:t>
            </a:r>
            <a:r>
              <a:rPr lang="ru-RU" sz="1400" dirty="0" err="1"/>
              <a:t>Саския</a:t>
            </a:r>
            <a:r>
              <a:rPr lang="ru-RU" sz="1400" dirty="0"/>
              <a:t> была не только гением-вдохновителем мужа, его утешением среди неудач и забот, но оказалась еще и великолепной моделью. Рембрандт много раз изображал ее: цветущую и веселую, элегантно одетую - как на дрезденском портрете, чопорную и подтянутую - как на официальном портрете из </a:t>
            </a:r>
            <a:r>
              <a:rPr lang="ru-RU" sz="1400" dirty="0" err="1"/>
              <a:t>Кассельского</a:t>
            </a:r>
            <a:r>
              <a:rPr lang="ru-RU" sz="1400" dirty="0"/>
              <a:t> музея, или же в наряде Флоры - особенно любимый в то время сюжет, трижды воплощенный Рембрандтом.</a:t>
            </a:r>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535168" cy="6858000"/>
          </a:xfrm>
          <a:prstGeom prst="rect">
            <a:avLst/>
          </a:prstGeom>
        </p:spPr>
      </p:pic>
      <p:sp>
        <p:nvSpPr>
          <p:cNvPr id="4" name="Прямоугольник 3"/>
          <p:cNvSpPr/>
          <p:nvPr/>
        </p:nvSpPr>
        <p:spPr>
          <a:xfrm>
            <a:off x="5688169" y="25360"/>
            <a:ext cx="6096000" cy="923330"/>
          </a:xfrm>
          <a:prstGeom prst="rect">
            <a:avLst/>
          </a:prstGeom>
        </p:spPr>
        <p:txBody>
          <a:bodyPr>
            <a:spAutoFit/>
          </a:bodyPr>
          <a:lstStyle/>
          <a:p>
            <a:r>
              <a:rPr lang="ru-RU" dirty="0"/>
              <a:t>Рембрандт </a:t>
            </a:r>
            <a:r>
              <a:rPr lang="ru-RU" dirty="0" err="1"/>
              <a:t>ван</a:t>
            </a:r>
            <a:r>
              <a:rPr lang="ru-RU" dirty="0"/>
              <a:t> Рейн. 1606-1669</a:t>
            </a:r>
          </a:p>
          <a:p>
            <a:r>
              <a:rPr lang="ru-RU" dirty="0" smtClean="0"/>
              <a:t>Флора</a:t>
            </a:r>
            <a:endParaRPr lang="ru-RU" dirty="0"/>
          </a:p>
          <a:p>
            <a:r>
              <a:rPr lang="ru-RU" dirty="0" smtClean="0"/>
              <a:t>Голландия</a:t>
            </a:r>
            <a:r>
              <a:rPr lang="ru-RU" dirty="0"/>
              <a:t>, 1634 гг.</a:t>
            </a:r>
          </a:p>
        </p:txBody>
      </p:sp>
    </p:spTree>
    <p:extLst>
      <p:ext uri="{BB962C8B-B14F-4D97-AF65-F5344CB8AC3E}">
        <p14:creationId xmlns:p14="http://schemas.microsoft.com/office/powerpoint/2010/main" xmlns="" val="229301377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4980980" cy="6858000"/>
          </a:xfrm>
          <a:prstGeom prst="rect">
            <a:avLst/>
          </a:prstGeom>
        </p:spPr>
      </p:pic>
      <p:sp>
        <p:nvSpPr>
          <p:cNvPr id="3" name="Прямоугольник 2"/>
          <p:cNvSpPr/>
          <p:nvPr/>
        </p:nvSpPr>
        <p:spPr>
          <a:xfrm>
            <a:off x="5340440" y="500927"/>
            <a:ext cx="6096000" cy="5632311"/>
          </a:xfrm>
          <a:prstGeom prst="rect">
            <a:avLst/>
          </a:prstGeom>
        </p:spPr>
        <p:txBody>
          <a:bodyPr>
            <a:spAutoFit/>
          </a:bodyPr>
          <a:lstStyle/>
          <a:p>
            <a:r>
              <a:rPr lang="ru-RU" dirty="0"/>
              <a:t>Рембрандт </a:t>
            </a:r>
            <a:r>
              <a:rPr lang="ru-RU" dirty="0" err="1"/>
              <a:t>ван</a:t>
            </a:r>
            <a:r>
              <a:rPr lang="ru-RU" dirty="0"/>
              <a:t> Рейн. 1606-1669</a:t>
            </a:r>
          </a:p>
          <a:p>
            <a:r>
              <a:rPr lang="ru-RU" dirty="0" smtClean="0"/>
              <a:t>Снятие </a:t>
            </a:r>
            <a:r>
              <a:rPr lang="ru-RU" dirty="0"/>
              <a:t>с креста</a:t>
            </a:r>
          </a:p>
          <a:p>
            <a:r>
              <a:rPr lang="ru-RU" dirty="0" smtClean="0"/>
              <a:t>Голландия</a:t>
            </a:r>
            <a:r>
              <a:rPr lang="ru-RU" dirty="0"/>
              <a:t>, 1634 гг</a:t>
            </a:r>
            <a:r>
              <a:rPr lang="ru-RU" dirty="0" smtClean="0"/>
              <a:t>.</a:t>
            </a:r>
          </a:p>
          <a:p>
            <a:endParaRPr lang="ru-RU" dirty="0" smtClean="0"/>
          </a:p>
          <a:p>
            <a:r>
              <a:rPr lang="ru-RU" dirty="0" smtClean="0"/>
              <a:t>Снятие </a:t>
            </a:r>
            <a:r>
              <a:rPr lang="ru-RU" dirty="0"/>
              <a:t>с креста - распространенный сюжет в европейской живописи. По традиции среди присутствующих изображают Богоматерь, несколько учеников Иисуса и Иосифа из </a:t>
            </a:r>
            <a:r>
              <a:rPr lang="ru-RU" dirty="0" err="1"/>
              <a:t>Аримафеи</a:t>
            </a:r>
            <a:r>
              <a:rPr lang="ru-RU" dirty="0"/>
              <a:t>. В 30-е годы Рембрандт написал ряд картин на тему Страстей Господних, в том числе «Воздвижение креста» и «Снятие с креста» для штатгальтера Нидерландов Фредерика </a:t>
            </a:r>
            <a:r>
              <a:rPr lang="ru-RU" dirty="0" err="1"/>
              <a:t>Хендрика</a:t>
            </a:r>
            <a:r>
              <a:rPr lang="ru-RU" dirty="0"/>
              <a:t>. Размеры данной картины больше, тона насыщеннее. Она написана несколько месяцев спустя и хранилась у самого художника до 1656 года, когда он разорился. Изломанная фигура Христа залита ярким светом, Богоматерь лишилась чувств, на земле разложены роскошные пелены, в которых Он будет лежать, пока не воскреснет.</a:t>
            </a:r>
          </a:p>
        </p:txBody>
      </p:sp>
    </p:spTree>
    <p:extLst>
      <p:ext uri="{BB962C8B-B14F-4D97-AF65-F5344CB8AC3E}">
        <p14:creationId xmlns:p14="http://schemas.microsoft.com/office/powerpoint/2010/main" xmlns="" val="29857433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7678000" cy="6858000"/>
          </a:xfrm>
          <a:prstGeom prst="rect">
            <a:avLst/>
          </a:prstGeom>
        </p:spPr>
      </p:pic>
      <p:sp>
        <p:nvSpPr>
          <p:cNvPr id="3" name="Прямоугольник 2"/>
          <p:cNvSpPr/>
          <p:nvPr/>
        </p:nvSpPr>
        <p:spPr>
          <a:xfrm>
            <a:off x="7678000" y="191835"/>
            <a:ext cx="4514000" cy="830997"/>
          </a:xfrm>
          <a:prstGeom prst="rect">
            <a:avLst/>
          </a:prstGeom>
        </p:spPr>
        <p:txBody>
          <a:bodyPr wrap="square">
            <a:spAutoFit/>
          </a:bodyPr>
          <a:lstStyle/>
          <a:p>
            <a:r>
              <a:rPr lang="ru-RU" sz="1600" dirty="0"/>
              <a:t>Рембрандт </a:t>
            </a:r>
            <a:r>
              <a:rPr lang="ru-RU" sz="1600" dirty="0" err="1"/>
              <a:t>ван</a:t>
            </a:r>
            <a:r>
              <a:rPr lang="ru-RU" sz="1600" dirty="0"/>
              <a:t> Рейн. 1606-1669</a:t>
            </a:r>
          </a:p>
          <a:p>
            <a:r>
              <a:rPr lang="ru-RU" sz="1600" dirty="0" smtClean="0"/>
              <a:t>Даная</a:t>
            </a:r>
            <a:endParaRPr lang="ru-RU" sz="1600" dirty="0"/>
          </a:p>
          <a:p>
            <a:r>
              <a:rPr lang="ru-RU" sz="1600" dirty="0" smtClean="0"/>
              <a:t>Голландия</a:t>
            </a:r>
            <a:r>
              <a:rPr lang="ru-RU" sz="1600" dirty="0"/>
              <a:t>, 1636 г.</a:t>
            </a:r>
          </a:p>
        </p:txBody>
      </p:sp>
      <p:sp>
        <p:nvSpPr>
          <p:cNvPr id="4" name="Прямоугольник 3"/>
          <p:cNvSpPr/>
          <p:nvPr/>
        </p:nvSpPr>
        <p:spPr>
          <a:xfrm>
            <a:off x="7781031" y="1214667"/>
            <a:ext cx="4061138" cy="4939814"/>
          </a:xfrm>
          <a:prstGeom prst="rect">
            <a:avLst/>
          </a:prstGeom>
        </p:spPr>
        <p:txBody>
          <a:bodyPr wrap="square">
            <a:spAutoFit/>
          </a:bodyPr>
          <a:lstStyle/>
          <a:p>
            <a:r>
              <a:rPr lang="ru-RU" sz="1500" dirty="0" smtClean="0"/>
              <a:t>Картина </a:t>
            </a:r>
            <a:r>
              <a:rPr lang="ru-RU" sz="1500" dirty="0"/>
              <a:t>Рембрандта из коллекции Эрмитажа, написанная по мотивам древнегреческого мифа о Данае, матери Персея.</a:t>
            </a:r>
          </a:p>
          <a:p>
            <a:endParaRPr lang="ru-RU" sz="1500" dirty="0"/>
          </a:p>
          <a:p>
            <a:r>
              <a:rPr lang="ru-RU" sz="1500" dirty="0"/>
              <a:t>Когда царь древнегреческого города Аргоса узнал о пророчестве, согласно которому ему суждено умереть от руки сына Данаи, своей дочери, он заключил её в подземелье и приставил к ней служанку. Однако бог Зевс проник к Данае в виде золотого дождя и совокупился с ней, в результате чего Даная родила сына Персея.</a:t>
            </a:r>
          </a:p>
          <a:p>
            <a:endParaRPr lang="ru-RU" sz="1500" dirty="0"/>
          </a:p>
          <a:p>
            <a:r>
              <a:rPr lang="ru-RU" sz="1500" dirty="0"/>
              <a:t>Классический сюжет картины — явление Зевса в виде золотого дождя к находящейся в заключении девушке. К этому сюжету обращались такие знаменитые художники, как Тициан, </a:t>
            </a:r>
            <a:r>
              <a:rPr lang="ru-RU" sz="1500" dirty="0" err="1"/>
              <a:t>Корреджо</a:t>
            </a:r>
            <a:r>
              <a:rPr lang="ru-RU" sz="1500" dirty="0"/>
              <a:t>, </a:t>
            </a:r>
            <a:r>
              <a:rPr lang="ru-RU" sz="1500" dirty="0" err="1"/>
              <a:t>Госсарт</a:t>
            </a:r>
            <a:r>
              <a:rPr lang="ru-RU" sz="1500" dirty="0"/>
              <a:t>, </a:t>
            </a:r>
            <a:r>
              <a:rPr lang="ru-RU" sz="1500" dirty="0" err="1"/>
              <a:t>Климт</a:t>
            </a:r>
            <a:r>
              <a:rPr lang="ru-RU" sz="1500" dirty="0"/>
              <a:t>.</a:t>
            </a:r>
          </a:p>
        </p:txBody>
      </p:sp>
    </p:spTree>
    <p:extLst>
      <p:ext uri="{BB962C8B-B14F-4D97-AF65-F5344CB8AC3E}">
        <p14:creationId xmlns:p14="http://schemas.microsoft.com/office/powerpoint/2010/main" xmlns="" val="4057321121"/>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194479" y="71527"/>
            <a:ext cx="6997521" cy="6786473"/>
          </a:xfrm>
          <a:prstGeom prst="rect">
            <a:avLst/>
          </a:prstGeom>
        </p:spPr>
        <p:txBody>
          <a:bodyPr wrap="square">
            <a:spAutoFit/>
          </a:bodyPr>
          <a:lstStyle/>
          <a:p>
            <a:r>
              <a:rPr lang="ru-RU" sz="1600" b="1" dirty="0"/>
              <a:t>Рембрандт </a:t>
            </a:r>
            <a:r>
              <a:rPr lang="ru-RU" sz="1600" b="1" dirty="0" err="1"/>
              <a:t>Харменс</a:t>
            </a:r>
            <a:r>
              <a:rPr lang="ru-RU" sz="1600" b="1" dirty="0"/>
              <a:t> Ван Рейн. Биография художника</a:t>
            </a:r>
          </a:p>
          <a:p>
            <a:endParaRPr lang="ru-RU" sz="1500" dirty="0"/>
          </a:p>
          <a:p>
            <a:r>
              <a:rPr lang="ru-RU" sz="1500" dirty="0"/>
              <a:t>Рембрандт </a:t>
            </a:r>
            <a:r>
              <a:rPr lang="ru-RU" sz="1500" dirty="0" err="1"/>
              <a:t>Харменс</a:t>
            </a:r>
            <a:r>
              <a:rPr lang="ru-RU" sz="1500" dirty="0"/>
              <a:t> Ван Рейн родился 15 июля 1606 года в Лейдене. Его отец был мельником, видимо, достаточно богатым, чтобы дать сыну хорошее образование и устроить его в 1620 году в Лейденский университет. Но Рембрандт проучился недолго — решил стать художником. Три года он работает подмастерьем у одного лейденского художника, а затем полгода учится живописи у Питера </a:t>
            </a:r>
            <a:r>
              <a:rPr lang="ru-RU" sz="1500" dirty="0" err="1"/>
              <a:t>Ластмана</a:t>
            </a:r>
            <a:r>
              <a:rPr lang="ru-RU" sz="1500" dirty="0"/>
              <a:t> в Амстердаме. </a:t>
            </a:r>
            <a:r>
              <a:rPr lang="ru-RU" sz="1500" dirty="0" err="1"/>
              <a:t>Ластман</a:t>
            </a:r>
            <a:r>
              <a:rPr lang="ru-RU" sz="1500" dirty="0"/>
              <a:t>, искусный мастер, обучавшийся в Италии, познакомил Рембрандта с эффектом светотени, применяющейся для передачи объемности и раскрытия драматизма действия. Этот прием станет главным в творчестве художника. Последующие годы Рембрандт работает в Лейдене, снискав репутацию мастера библейских и мифологических сцен. В 1631 или в начале 1632 года переезжает в Амстердам, где сразу приобретает известность, написав «Урок анатомии доктора </a:t>
            </a:r>
            <a:r>
              <a:rPr lang="ru-RU" sz="1500" dirty="0" err="1"/>
              <a:t>Тюльпа</a:t>
            </a:r>
            <a:r>
              <a:rPr lang="ru-RU" sz="1500" dirty="0"/>
              <a:t>». Он живет у торговца картинами </a:t>
            </a:r>
            <a:r>
              <a:rPr lang="ru-RU" sz="1500" dirty="0" err="1"/>
              <a:t>Хендрика</a:t>
            </a:r>
            <a:r>
              <a:rPr lang="ru-RU" sz="1500" dirty="0"/>
              <a:t> </a:t>
            </a:r>
            <a:r>
              <a:rPr lang="ru-RU" sz="1500" dirty="0" err="1"/>
              <a:t>ван</a:t>
            </a:r>
            <a:r>
              <a:rPr lang="ru-RU" sz="1500" dirty="0"/>
              <a:t> </a:t>
            </a:r>
            <a:r>
              <a:rPr lang="ru-RU" sz="1500" dirty="0" err="1"/>
              <a:t>Эйленбюрха</a:t>
            </a:r>
            <a:r>
              <a:rPr lang="ru-RU" sz="1500" dirty="0"/>
              <a:t>, который покровительствует ему, устраивает заказы на портреты, что создает молодому художнику репутацию модного преуспевающего мастера. В 1634 году Рембрандт удачно женился на племяннице </a:t>
            </a:r>
            <a:r>
              <a:rPr lang="ru-RU" sz="1500" dirty="0" err="1"/>
              <a:t>Хендрика</a:t>
            </a:r>
            <a:r>
              <a:rPr lang="ru-RU" sz="1500" dirty="0"/>
              <a:t> </a:t>
            </a:r>
            <a:r>
              <a:rPr lang="ru-RU" sz="1500" dirty="0" err="1"/>
              <a:t>Саскии</a:t>
            </a:r>
            <a:r>
              <a:rPr lang="ru-RU" sz="1500" dirty="0"/>
              <a:t>, а к 1639 году вместе с женой приобрел в столице великолепный дом. До начала 1640-х гг. он пользуется большим успехом у заказчиков, это время его личного благополучия. В знаменитом шедевре этого периода - «Автопортрете с </a:t>
            </a:r>
            <a:r>
              <a:rPr lang="ru-RU" sz="1500" dirty="0" err="1"/>
              <a:t>Саскией</a:t>
            </a:r>
            <a:r>
              <a:rPr lang="ru-RU" sz="1500" dirty="0"/>
              <a:t> на коленях» (около 1635, Картинная галерея, Дрезден) Рембрандт изобразил себя с молодой женой за праздничным столом. Нежные переливы золотистых тонов, потоки света, пронизывающие картину, передают радостное настроение молодого и преуспевающего художника и его жены, полных надежд и мечтаний.</a:t>
            </a: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194479" cy="6858000"/>
          </a:xfrm>
          <a:prstGeom prst="rect">
            <a:avLst/>
          </a:prstGeom>
        </p:spPr>
      </p:pic>
    </p:spTree>
    <p:extLst>
      <p:ext uri="{BB962C8B-B14F-4D97-AF65-F5344CB8AC3E}">
        <p14:creationId xmlns:p14="http://schemas.microsoft.com/office/powerpoint/2010/main" xmlns="" val="3212647122"/>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45994" y="251824"/>
            <a:ext cx="6946006" cy="6463308"/>
          </a:xfrm>
          <a:prstGeom prst="rect">
            <a:avLst/>
          </a:prstGeom>
        </p:spPr>
        <p:txBody>
          <a:bodyPr wrap="square">
            <a:spAutoFit/>
          </a:bodyPr>
          <a:lstStyle/>
          <a:p>
            <a:r>
              <a:rPr lang="ru-RU" dirty="0"/>
              <a:t>Но - трое его детей умерли во младенчестве, и только сына </a:t>
            </a:r>
            <a:r>
              <a:rPr lang="ru-RU" dirty="0" err="1"/>
              <a:t>Титуса</a:t>
            </a:r>
            <a:r>
              <a:rPr lang="ru-RU" dirty="0"/>
              <a:t>, родившегося в 1641 году, не постигла сия участь. Однако в следующем году умерла </a:t>
            </a:r>
            <a:r>
              <a:rPr lang="ru-RU" dirty="0" err="1"/>
              <a:t>Саския</a:t>
            </a:r>
            <a:r>
              <a:rPr lang="ru-RU" dirty="0"/>
              <a:t>. Тем не менее, именно в эту пору Рембрандт пишет самую знаменитую свою картину «Ночной дозор» и достигает вершины славы. В "Ночном дозоре" </a:t>
            </a:r>
            <a:r>
              <a:rPr lang="ru-RU" dirty="0" err="1"/>
              <a:t>Рембрант</a:t>
            </a:r>
            <a:r>
              <a:rPr lang="ru-RU" dirty="0"/>
              <a:t> по-новому решает традиционный для голландского искусства жанр группового портрета. Картина (1642, </a:t>
            </a:r>
            <a:r>
              <a:rPr lang="ru-RU" dirty="0" err="1"/>
              <a:t>Рейкс</a:t>
            </a:r>
            <a:r>
              <a:rPr lang="ru-RU" dirty="0"/>
              <a:t> </a:t>
            </a:r>
            <a:r>
              <a:rPr lang="ru-RU" dirty="0" err="1"/>
              <a:t>Мюзеум</a:t>
            </a:r>
            <a:r>
              <a:rPr lang="ru-RU" dirty="0"/>
              <a:t>, Амстердам) представляет собой групповой портрет членов стрелковой гильдии и решена художником как реальная сцена на улице. Рембрандт отказался от принятого в то время статичного расположения всех участников, создав сцену, полную движения. Контрасты света и тени, эмоциональность живописи передают взволнованность события. Картина приобретает исторический характер, повествуя о мужественных людях, готовых с оружием в руках отстоять свободу и национальную независимость своей родины. Заказчики не поняли замысла художника, и начиная с этой картины конфликт с господствующей средой будет усиливаться, но он не уменьшит энергии мастера, и Рембрандт по-прежнему будет создавать реалистические полотна, замечательные по силе эмоционального воздействия. </a:t>
            </a:r>
          </a:p>
        </p:txBody>
      </p:sp>
      <p:pic>
        <p:nvPicPr>
          <p:cNvPr id="3" name="Рисунок 2"/>
          <p:cNvPicPr>
            <a:picLocks noChangeAspect="1"/>
          </p:cNvPicPr>
          <p:nvPr/>
        </p:nvPicPr>
        <p:blipFill>
          <a:blip r:embed="rId2"/>
          <a:stretch>
            <a:fillRect/>
          </a:stretch>
        </p:blipFill>
        <p:spPr>
          <a:xfrm>
            <a:off x="0" y="0"/>
            <a:ext cx="5245994" cy="6858000"/>
          </a:xfrm>
          <a:prstGeom prst="rect">
            <a:avLst/>
          </a:prstGeom>
        </p:spPr>
      </p:pic>
    </p:spTree>
    <p:extLst>
      <p:ext uri="{BB962C8B-B14F-4D97-AF65-F5344CB8AC3E}">
        <p14:creationId xmlns:p14="http://schemas.microsoft.com/office/powerpoint/2010/main" xmlns="" val="1342666623"/>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31877" y="140677"/>
            <a:ext cx="6260123" cy="6894195"/>
          </a:xfrm>
          <a:prstGeom prst="rect">
            <a:avLst/>
          </a:prstGeom>
        </p:spPr>
        <p:txBody>
          <a:bodyPr wrap="square">
            <a:spAutoFit/>
          </a:bodyPr>
          <a:lstStyle/>
          <a:p>
            <a:r>
              <a:rPr lang="ru-RU" sz="1700" dirty="0"/>
              <a:t>С годами углубляется реалистическое мастерство Рембрандта. Он отказывается от лишних подробностей и декоративных эффектов в пользу большей глубине и эмоциональной напряженности художественного образа. Очень большое место в творчестве художника начинает занимать камерный портрет. Рембрандт раскрывает духовную жизнь человека, словно длящуюся во времени и </a:t>
            </a:r>
            <a:r>
              <a:rPr lang="ru-RU" sz="1700" dirty="0" err="1"/>
              <a:t>прстранстве</a:t>
            </a:r>
            <a:r>
              <a:rPr lang="ru-RU" sz="1700" dirty="0"/>
              <a:t>. Это своего рода портреты-биографии. Таковы, например, «Портрет старушки», «</a:t>
            </a:r>
            <a:r>
              <a:rPr lang="ru-RU" sz="1700" dirty="0" err="1"/>
              <a:t>Хендрикье</a:t>
            </a:r>
            <a:r>
              <a:rPr lang="ru-RU" sz="1700" dirty="0"/>
              <a:t> у окна», «Читающий </a:t>
            </a:r>
            <a:r>
              <a:rPr lang="ru-RU" sz="1700" dirty="0" err="1"/>
              <a:t>Титус</a:t>
            </a:r>
            <a:r>
              <a:rPr lang="ru-RU" sz="1700" dirty="0"/>
              <a:t>», портреты друзей художника </a:t>
            </a:r>
            <a:r>
              <a:rPr lang="ru-RU" sz="1700" dirty="0" err="1"/>
              <a:t>Н.Брейнинга</a:t>
            </a:r>
            <a:r>
              <a:rPr lang="ru-RU" sz="1700" dirty="0"/>
              <a:t>, </a:t>
            </a:r>
            <a:r>
              <a:rPr lang="ru-RU" sz="1700" dirty="0" err="1"/>
              <a:t>Я.Сикса</a:t>
            </a:r>
            <a:r>
              <a:rPr lang="ru-RU" sz="1700" dirty="0"/>
              <a:t>, многочисленные автопортреты (более сотни маслом и углем). </a:t>
            </a:r>
          </a:p>
          <a:p>
            <a:r>
              <a:rPr lang="ru-RU" sz="1700" dirty="0" smtClean="0"/>
              <a:t>Рембрандт </a:t>
            </a:r>
            <a:r>
              <a:rPr lang="ru-RU" sz="1700" dirty="0"/>
              <a:t>всегда уделял большое внимание офорту и рисунку, и вскоре стал крупнейшим мастером графической техники в Европе. Исполненные им в технике офорта портреты и пейзажи, бытовые и религиозные сцены отличались новизной художественных приемов, глубоким психологизмом образов, богатством светотени, выразительностью и лаконизмом линий. До нас дошло около двух тысяч рисунков Рембрандта. Среди них подготовительные наброски, эскизные рисунки к живописным произведениям, зарисовки сцен повседневной жизни и рождающихся в его воображении замыслов. </a:t>
            </a:r>
          </a:p>
        </p:txBody>
      </p:sp>
      <p:pic>
        <p:nvPicPr>
          <p:cNvPr id="3" name="Рисунок 2"/>
          <p:cNvPicPr>
            <a:picLocks noChangeAspect="1"/>
          </p:cNvPicPr>
          <p:nvPr/>
        </p:nvPicPr>
        <p:blipFill>
          <a:blip r:embed="rId2"/>
          <a:stretch>
            <a:fillRect/>
          </a:stretch>
        </p:blipFill>
        <p:spPr>
          <a:xfrm>
            <a:off x="0" y="0"/>
            <a:ext cx="5931877" cy="6858000"/>
          </a:xfrm>
          <a:prstGeom prst="rect">
            <a:avLst/>
          </a:prstGeom>
        </p:spPr>
      </p:pic>
    </p:spTree>
    <p:extLst>
      <p:ext uri="{BB962C8B-B14F-4D97-AF65-F5344CB8AC3E}">
        <p14:creationId xmlns:p14="http://schemas.microsoft.com/office/powerpoint/2010/main" xmlns="" val="4198090340"/>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61538" y="0"/>
            <a:ext cx="6096000" cy="6632585"/>
          </a:xfrm>
          <a:prstGeom prst="rect">
            <a:avLst/>
          </a:prstGeom>
        </p:spPr>
        <p:txBody>
          <a:bodyPr>
            <a:spAutoFit/>
          </a:bodyPr>
          <a:lstStyle/>
          <a:p>
            <a:endParaRPr lang="ru-RU" sz="1700" dirty="0"/>
          </a:p>
          <a:p>
            <a:r>
              <a:rPr lang="ru-RU" sz="1700" dirty="0"/>
              <a:t>После 1640-х годов личная жизнь </a:t>
            </a:r>
            <a:r>
              <a:rPr lang="ru-RU" sz="1700" dirty="0" err="1"/>
              <a:t>Рембранта</a:t>
            </a:r>
            <a:r>
              <a:rPr lang="ru-RU" sz="1700" dirty="0"/>
              <a:t> становится запутанной, хотя дошедшие до нас свидетельства чрезвычайно трудно интерпретировать. В 1642 году он нанял няню для </a:t>
            </a:r>
            <a:r>
              <a:rPr lang="ru-RU" sz="1700" dirty="0" err="1"/>
              <a:t>Титуса</a:t>
            </a:r>
            <a:r>
              <a:rPr lang="ru-RU" sz="1700" dirty="0"/>
              <a:t> — вдову </a:t>
            </a:r>
            <a:r>
              <a:rPr lang="ru-RU" sz="1700" dirty="0" err="1"/>
              <a:t>Гертье</a:t>
            </a:r>
            <a:r>
              <a:rPr lang="ru-RU" sz="1700" dirty="0"/>
              <a:t> </a:t>
            </a:r>
            <a:r>
              <a:rPr lang="ru-RU" sz="1700" dirty="0" err="1"/>
              <a:t>Диркс</a:t>
            </a:r>
            <a:r>
              <a:rPr lang="ru-RU" sz="1700" dirty="0"/>
              <a:t>. В 1649 году она подала на Рембрандта в суд за нарушение договора, а спустя год оказалась в тюрьме, причем на содержании художника. Была ли то щедрость с его стороны или, напротив, он нарочно упрятал </a:t>
            </a:r>
            <a:r>
              <a:rPr lang="ru-RU" sz="1700" dirty="0" err="1"/>
              <a:t>Гертье</a:t>
            </a:r>
            <a:r>
              <a:rPr lang="ru-RU" sz="1700" dirty="0"/>
              <a:t> за решетку, этого нам не суждено узнать. Свидетельница судебной распри — молодая служанка </a:t>
            </a:r>
            <a:r>
              <a:rPr lang="ru-RU" sz="1700" dirty="0" err="1"/>
              <a:t>Хендрикье</a:t>
            </a:r>
            <a:r>
              <a:rPr lang="ru-RU" sz="1700" dirty="0"/>
              <a:t> </a:t>
            </a:r>
            <a:r>
              <a:rPr lang="ru-RU" sz="1700" dirty="0" err="1"/>
              <a:t>Стоффельс</a:t>
            </a:r>
            <a:r>
              <a:rPr lang="ru-RU" sz="1700" dirty="0"/>
              <a:t>, поступившая в работницы к Рембрандту около 1647 года. Она вполне могла стать причиной его разрыва с </a:t>
            </a:r>
            <a:r>
              <a:rPr lang="ru-RU" sz="1700" dirty="0" err="1"/>
              <a:t>Гертье</a:t>
            </a:r>
            <a:r>
              <a:rPr lang="ru-RU" sz="1700" dirty="0"/>
              <a:t>. Во всяком случае, до самой смерти художника она оставалась его экономкой и возлюбленной. С нежностью выписанное лицо на картине «Вирсавия» и на многих других не менее известных работах 50-х годов, несомненно, лицо </a:t>
            </a:r>
            <a:r>
              <a:rPr lang="ru-RU" sz="1700" dirty="0" err="1"/>
              <a:t>Хендрикье</a:t>
            </a:r>
            <a:r>
              <a:rPr lang="ru-RU" sz="1700" dirty="0"/>
              <a:t>. Есть основания полагать, что она была верной спутницей Рембрандта и пользовалась его доверием. В 1654 году </a:t>
            </a:r>
            <a:r>
              <a:rPr lang="ru-RU" sz="1700" dirty="0" err="1"/>
              <a:t>Хендрикье</a:t>
            </a:r>
            <a:r>
              <a:rPr lang="ru-RU" sz="1700" dirty="0"/>
              <a:t> забеременела. Местная протестантская церковь осудила ее, но вскоре девушку оставили в покое. В октябре 1654 года она родила Рембрандту дочь Корнелию.</a:t>
            </a:r>
          </a:p>
        </p:txBody>
      </p:sp>
      <p:pic>
        <p:nvPicPr>
          <p:cNvPr id="4" name="Рисунок 3"/>
          <p:cNvPicPr>
            <a:picLocks noChangeAspect="1"/>
          </p:cNvPicPr>
          <p:nvPr/>
        </p:nvPicPr>
        <p:blipFill>
          <a:blip r:embed="rId2"/>
          <a:stretch>
            <a:fillRect/>
          </a:stretch>
        </p:blipFill>
        <p:spPr>
          <a:xfrm>
            <a:off x="0" y="0"/>
            <a:ext cx="5861538" cy="6858000"/>
          </a:xfrm>
          <a:prstGeom prst="rect">
            <a:avLst/>
          </a:prstGeom>
        </p:spPr>
      </p:pic>
    </p:spTree>
    <p:extLst>
      <p:ext uri="{BB962C8B-B14F-4D97-AF65-F5344CB8AC3E}">
        <p14:creationId xmlns:p14="http://schemas.microsoft.com/office/powerpoint/2010/main" xmlns="" val="3575037411"/>
      </p:ext>
    </p:extLst>
  </p:cSld>
  <p:clrMapOvr>
    <a:masterClrMapping/>
  </p:clrMapOvr>
  <p:transition spd="slow">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37760" y="86916"/>
            <a:ext cx="7254240" cy="7063472"/>
          </a:xfrm>
          <a:prstGeom prst="rect">
            <a:avLst/>
          </a:prstGeom>
        </p:spPr>
        <p:txBody>
          <a:bodyPr wrap="square">
            <a:spAutoFit/>
          </a:bodyPr>
          <a:lstStyle/>
          <a:p>
            <a:r>
              <a:rPr lang="ru-RU" sz="1500" dirty="0"/>
              <a:t>В начале 50-х годов художник создает один шедевр за другим. Он уже вышел из моды, но богатые заказчики не переводились. Так что банкротство, постигшее Рембрандта в 1656 году, вероятно, следствие неправильного ведения дел, в результате чего в 1660 году был продан дом. </a:t>
            </a:r>
            <a:r>
              <a:rPr lang="ru-RU" sz="1500" dirty="0" err="1"/>
              <a:t>Титус</a:t>
            </a:r>
            <a:r>
              <a:rPr lang="ru-RU" sz="1500" dirty="0"/>
              <a:t> и </a:t>
            </a:r>
            <a:r>
              <a:rPr lang="ru-RU" sz="1500" dirty="0" err="1"/>
              <a:t>Хендрикье</a:t>
            </a:r>
            <a:r>
              <a:rPr lang="ru-RU" sz="1500" dirty="0"/>
              <a:t> создают компанию и приглашают Рембрандта работать для них, чтобы их картины не попали в руки кредиторов. Пришлось перебраться на окраину Амстердама. На фоне подобных человеческих страстей и неустроенности в конце творческого пути Рембрандт пишет грандиозное полотно «Возвращение блудного сына» (около 1668-1669, Эрмитаж). Евангельскую притчу о юноше, который ушел из дома, растратил состояние и жалким, оборванным, униженным вернулся к отцу, художник наполняет глубоко человеческим содержанием. Благородная идея любви к страдающему человеку раскрыта здесь в поразительных по жизненной убедительности образах. Лицо старого полуслепого отца и жест его рук выражают бесконечную доброту, а фигура сына в грязном рубище, прильнувшая к отцу, — искреннее и глубокое раскаяние. Пожалуй, ни одно другое полотно Рембрандта не вызывает столько глубоких и сострадательных чувств. </a:t>
            </a:r>
            <a:r>
              <a:rPr lang="ru-RU" sz="1500" dirty="0" err="1"/>
              <a:t>Рембрадт</a:t>
            </a:r>
            <a:r>
              <a:rPr lang="ru-RU" sz="1500" dirty="0"/>
              <a:t> учил своих зрителей любви и прощению. В дальнейшем, в последние годы и месяцы, жизнь Рембрандта протекает внешне спокойно. Пережив </a:t>
            </a:r>
            <a:r>
              <a:rPr lang="ru-RU" sz="1500" dirty="0" err="1"/>
              <a:t>Хендрикье</a:t>
            </a:r>
            <a:r>
              <a:rPr lang="ru-RU" sz="1500" dirty="0"/>
              <a:t> и </a:t>
            </a:r>
            <a:r>
              <a:rPr lang="ru-RU" sz="1500" dirty="0" err="1"/>
              <a:t>Титуса</a:t>
            </a:r>
            <a:r>
              <a:rPr lang="ru-RU" sz="1500" dirty="0"/>
              <a:t> он умер 4 октября 1669 года. </a:t>
            </a:r>
          </a:p>
          <a:p>
            <a:r>
              <a:rPr lang="ru-RU" sz="1500" dirty="0" smtClean="0"/>
              <a:t>Как </a:t>
            </a:r>
            <a:r>
              <a:rPr lang="ru-RU" sz="1500" dirty="0"/>
              <a:t>это часто бывает в истории искусства, не смотря на свой гениальный талант, Рембрандт умер в бедности и одиночестве, забытым, никому не нужным мастером. Но чем дальше бежит время, тем ценнее в глазах человечества наследие художника. Можно без преувеличения сказать, что Рембрандт - один из самых величайших художников в истории мирового искусства. Многие назвали бы его непревзойденным. Могила Рембрандта затерялась, но работы его будут жить в веках. </a:t>
            </a:r>
          </a:p>
          <a:p>
            <a:endParaRPr lang="ru-RU" dirty="0"/>
          </a:p>
        </p:txBody>
      </p:sp>
      <p:pic>
        <p:nvPicPr>
          <p:cNvPr id="3" name="Рисунок 2"/>
          <p:cNvPicPr>
            <a:picLocks noChangeAspect="1"/>
          </p:cNvPicPr>
          <p:nvPr/>
        </p:nvPicPr>
        <p:blipFill>
          <a:blip r:embed="rId2"/>
          <a:stretch>
            <a:fillRect/>
          </a:stretch>
        </p:blipFill>
        <p:spPr>
          <a:xfrm>
            <a:off x="0" y="0"/>
            <a:ext cx="4937760" cy="6858001"/>
          </a:xfrm>
          <a:prstGeom prst="rect">
            <a:avLst/>
          </a:prstGeom>
        </p:spPr>
      </p:pic>
    </p:spTree>
    <p:extLst>
      <p:ext uri="{BB962C8B-B14F-4D97-AF65-F5344CB8AC3E}">
        <p14:creationId xmlns:p14="http://schemas.microsoft.com/office/powerpoint/2010/main" xmlns="" val="30424212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0"/>
            <a:ext cx="12192001" cy="7043530"/>
          </a:xfrm>
          <a:prstGeom prst="rect">
            <a:avLst/>
          </a:prstGeom>
        </p:spPr>
      </p:pic>
      <p:sp>
        <p:nvSpPr>
          <p:cNvPr id="3" name="Прямоугольник 2"/>
          <p:cNvSpPr/>
          <p:nvPr/>
        </p:nvSpPr>
        <p:spPr>
          <a:xfrm>
            <a:off x="6213721" y="421621"/>
            <a:ext cx="4556055" cy="707886"/>
          </a:xfrm>
          <a:prstGeom prst="rect">
            <a:avLst/>
          </a:prstGeom>
        </p:spPr>
        <p:txBody>
          <a:bodyPr wrap="none">
            <a:spAutoFit/>
          </a:bodyPr>
          <a:lstStyle/>
          <a:p>
            <a:r>
              <a:rPr lang="ru-RU" sz="4000" dirty="0"/>
              <a:t>Зал Рембрандта</a:t>
            </a:r>
          </a:p>
        </p:txBody>
      </p:sp>
      <p:sp>
        <p:nvSpPr>
          <p:cNvPr id="4" name="Прямоугольник 3"/>
          <p:cNvSpPr/>
          <p:nvPr/>
        </p:nvSpPr>
        <p:spPr>
          <a:xfrm>
            <a:off x="6095999" y="1578139"/>
            <a:ext cx="6096000" cy="5016758"/>
          </a:xfrm>
          <a:prstGeom prst="rect">
            <a:avLst/>
          </a:prstGeom>
        </p:spPr>
        <p:txBody>
          <a:bodyPr>
            <a:spAutoFit/>
          </a:bodyPr>
          <a:lstStyle/>
          <a:p>
            <a:r>
              <a:rPr lang="ru-RU" sz="2000" dirty="0"/>
              <a:t>По проекту Лео фон </a:t>
            </a:r>
            <a:r>
              <a:rPr lang="ru-RU" sz="2000" dirty="0" err="1"/>
              <a:t>Кленце</a:t>
            </a:r>
            <a:r>
              <a:rPr lang="ru-RU" sz="2000" dirty="0"/>
              <a:t> этот зал Нового Эрмитажа был отведен французской и фламандской школам живописи. Этим объясняется включение в декоративное убранство свода медальонов с портретами выдающихся художников этих стран. В зале размещена уникальная коллекция полотен Рембрандта </a:t>
            </a:r>
            <a:r>
              <a:rPr lang="ru-RU" sz="2000" dirty="0" err="1"/>
              <a:t>Харменса</a:t>
            </a:r>
            <a:r>
              <a:rPr lang="ru-RU" sz="2000" dirty="0"/>
              <a:t> </a:t>
            </a:r>
            <a:r>
              <a:rPr lang="ru-RU" sz="2000" dirty="0" err="1"/>
              <a:t>ван</a:t>
            </a:r>
            <a:r>
              <a:rPr lang="ru-RU" sz="2000" dirty="0"/>
              <a:t> Рейна (1606-1669). В эрмитажном собрании Рембрандта, включающем 23 работы, представлены как ранние, так и поздние произведения мастера. Среди них - "Флора", "Снятие с креста", "Жертвоприношение Авраама", "Даная", "Прощание Давида с </a:t>
            </a:r>
            <a:r>
              <a:rPr lang="ru-RU" sz="2000" dirty="0" err="1"/>
              <a:t>Ионафаном</a:t>
            </a:r>
            <a:r>
              <a:rPr lang="ru-RU" sz="2000" dirty="0"/>
              <a:t>", "Святое Семейство", "Портрет старика в красном", "Возвращение блудного сына".</a:t>
            </a:r>
          </a:p>
        </p:txBody>
      </p:sp>
    </p:spTree>
    <p:extLst>
      <p:ext uri="{BB962C8B-B14F-4D97-AF65-F5344CB8AC3E}">
        <p14:creationId xmlns:p14="http://schemas.microsoft.com/office/powerpoint/2010/main" xmlns="" val="2752696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725716" cy="6858000"/>
          </a:xfrm>
          <a:prstGeom prst="rect">
            <a:avLst/>
          </a:prstGeom>
        </p:spPr>
      </p:pic>
      <p:sp>
        <p:nvSpPr>
          <p:cNvPr id="6" name="Прямоугольник 5"/>
          <p:cNvSpPr/>
          <p:nvPr/>
        </p:nvSpPr>
        <p:spPr>
          <a:xfrm>
            <a:off x="5725716" y="107194"/>
            <a:ext cx="6466284" cy="7217360"/>
          </a:xfrm>
          <a:prstGeom prst="rect">
            <a:avLst/>
          </a:prstGeom>
        </p:spPr>
        <p:txBody>
          <a:bodyPr wrap="square">
            <a:spAutoFit/>
          </a:bodyPr>
          <a:lstStyle/>
          <a:p>
            <a:r>
              <a:rPr lang="ru-RU" sz="1600" dirty="0"/>
              <a:t>Давид и </a:t>
            </a:r>
            <a:r>
              <a:rPr lang="ru-RU" sz="1600" dirty="0" err="1"/>
              <a:t>Ионафан</a:t>
            </a:r>
            <a:endParaRPr lang="ru-RU" sz="1600" dirty="0"/>
          </a:p>
          <a:p>
            <a:r>
              <a:rPr lang="ru-RU" sz="1600" dirty="0" smtClean="0"/>
              <a:t>Голландия</a:t>
            </a:r>
            <a:r>
              <a:rPr lang="ru-RU" sz="1600" dirty="0"/>
              <a:t>, 1642 г.</a:t>
            </a:r>
          </a:p>
          <a:p>
            <a:r>
              <a:rPr lang="ru-RU" sz="1600" dirty="0" smtClean="0"/>
              <a:t>"</a:t>
            </a:r>
            <a:r>
              <a:rPr lang="ru-RU" sz="1600" dirty="0"/>
              <a:t>Прощание Давида с </a:t>
            </a:r>
            <a:r>
              <a:rPr lang="ru-RU" sz="1600" dirty="0" err="1"/>
              <a:t>Ионафаном</a:t>
            </a:r>
            <a:r>
              <a:rPr lang="ru-RU" sz="1600" dirty="0"/>
              <a:t>" Рембрандта (Первая книга Царств, 20: 40-42) - самая знаменитая картина из тех, которые приобретались для художественной коллекции Петра Великого. Долгие годы это полотно украшало небольшой банкетный зал петергофского </a:t>
            </a:r>
            <a:r>
              <a:rPr lang="ru-RU" sz="1600" dirty="0" err="1"/>
              <a:t>Монплезира</a:t>
            </a:r>
            <a:r>
              <a:rPr lang="ru-RU" sz="1600" dirty="0"/>
              <a:t> - летней резиденции русского царя. Сюжет картины на протяжении ряда лет имел различное толкование. Современные исследователи связывают замысел Рембрандта с библейской историей из Первой книги Царств. Царь Саул стремился погубить своего молодого оруженосца Давида, боясь его восшествия на престол. Предупрежденный своим другом, царевичем </a:t>
            </a:r>
            <a:r>
              <a:rPr lang="ru-RU" sz="1600" dirty="0" err="1"/>
              <a:t>Ионафаном</a:t>
            </a:r>
            <a:r>
              <a:rPr lang="ru-RU" sz="1600" dirty="0"/>
              <a:t>, Давид прощается с ним у камня </a:t>
            </a:r>
            <a:r>
              <a:rPr lang="ru-RU" sz="1600" dirty="0" err="1"/>
              <a:t>Азель</a:t>
            </a:r>
            <a:r>
              <a:rPr lang="ru-RU" sz="1600" dirty="0"/>
              <a:t>, что означает "разлука". </a:t>
            </a:r>
            <a:r>
              <a:rPr lang="ru-RU" sz="1600" dirty="0" err="1"/>
              <a:t>Ионафан</a:t>
            </a:r>
            <a:r>
              <a:rPr lang="ru-RU" sz="1600" dirty="0"/>
              <a:t> суров и сдержан, лицо его скорбно. Давид в отчаянии припадает к груди своего друга, он безутешен. Облик Давида нежен и светел, его белокурые волосы распущены по плечам, мерцают розоватыми тонами царские одежды, которыми одарил его </a:t>
            </a:r>
            <a:r>
              <a:rPr lang="ru-RU" sz="1600" dirty="0" err="1"/>
              <a:t>Ионафан</a:t>
            </a:r>
            <a:r>
              <a:rPr lang="ru-RU" sz="1600" dirty="0"/>
              <a:t>. Вдалеке, за спиной </a:t>
            </a:r>
            <a:r>
              <a:rPr lang="ru-RU" sz="1600" dirty="0" err="1"/>
              <a:t>Ионафана</a:t>
            </a:r>
            <a:r>
              <a:rPr lang="ru-RU" sz="1600" dirty="0"/>
              <a:t>, видны развалины древнего города. Приглушенные тона оливковой зелени обволакивают руины, размывая их очертания, и превращают город в призрак времени. Картина, написанная вскоре после смерти </a:t>
            </a:r>
            <a:r>
              <a:rPr lang="ru-RU" sz="1600" dirty="0" err="1"/>
              <a:t>Саскии</a:t>
            </a:r>
            <a:r>
              <a:rPr lang="ru-RU" sz="1600" dirty="0"/>
              <a:t>, любимой жены Рембрандта, возможно, несет в себе отголосок личных переживаний художника.</a:t>
            </a:r>
          </a:p>
          <a:p>
            <a:endParaRPr lang="ru-RU" sz="1500" dirty="0"/>
          </a:p>
        </p:txBody>
      </p:sp>
    </p:spTree>
    <p:extLst>
      <p:ext uri="{BB962C8B-B14F-4D97-AF65-F5344CB8AC3E}">
        <p14:creationId xmlns:p14="http://schemas.microsoft.com/office/powerpoint/2010/main" xmlns="" val="485965078"/>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4664497" cy="6858000"/>
          </a:xfrm>
          <a:prstGeom prst="rect">
            <a:avLst/>
          </a:prstGeom>
        </p:spPr>
      </p:pic>
      <p:sp>
        <p:nvSpPr>
          <p:cNvPr id="4" name="Прямоугольник 3"/>
          <p:cNvSpPr/>
          <p:nvPr/>
        </p:nvSpPr>
        <p:spPr>
          <a:xfrm>
            <a:off x="4664497" y="-374749"/>
            <a:ext cx="7527503" cy="7232749"/>
          </a:xfrm>
          <a:prstGeom prst="rect">
            <a:avLst/>
          </a:prstGeom>
        </p:spPr>
        <p:txBody>
          <a:bodyPr wrap="square">
            <a:spAutoFit/>
          </a:bodyPr>
          <a:lstStyle/>
          <a:p>
            <a:r>
              <a:rPr lang="ru-RU" sz="1600" dirty="0"/>
              <a:t>Рембрандт </a:t>
            </a:r>
            <a:r>
              <a:rPr lang="ru-RU" sz="1600" dirty="0" err="1"/>
              <a:t>ван</a:t>
            </a:r>
            <a:r>
              <a:rPr lang="ru-RU" sz="1600" dirty="0"/>
              <a:t> Рейн. 1606-1669</a:t>
            </a:r>
          </a:p>
          <a:p>
            <a:endParaRPr lang="ru-RU" sz="1600" dirty="0"/>
          </a:p>
          <a:p>
            <a:r>
              <a:rPr lang="ru-RU" sz="1600" dirty="0"/>
              <a:t>Жертвоприношение Авраама</a:t>
            </a:r>
          </a:p>
          <a:p>
            <a:endParaRPr lang="ru-RU" sz="1600" dirty="0"/>
          </a:p>
          <a:p>
            <a:r>
              <a:rPr lang="ru-RU" sz="1600" dirty="0"/>
              <a:t>Голландия, 1635 г.</a:t>
            </a:r>
          </a:p>
          <a:p>
            <a:endParaRPr lang="ru-RU" sz="1600" dirty="0"/>
          </a:p>
          <a:p>
            <a:r>
              <a:rPr lang="ru-RU" sz="1600" dirty="0"/>
              <a:t>История Авраама, вера которого была испытана Богом, рассказана в ветхозаветной книге "Бытие" (22: 1-13). Рембрандт создает свою картину в середине 1630-х гг. Это время отмечено в искусстве чертами общеевропейского стиля барокко. Монументальная форма, повышенный драматизм действия, бурное движение, активность света и тени свойственны и "Жертвоприношению Авраама". Обреченный Исаак со связанными за спиной руками лежит навзничь на том месте, где через минуту должен заполыхать жертвенный костер. Рука отца покрывает запрокинутое лицо сына. Этим жестом Рембрандт передает сразу отчаянную решимость Авраама и его безмерную жалость к сыну, который не должен видеть руки, его убивающей. Центральная фигура картины - Авраам, обернувшийся к ангелу-избавителю. Ангел останавливает занесенную руку отца, из которой внезапно выпадает кинжал. Основа колорита картины - спокойные холодные тона в серо-зеленой гамме. Однако напряжение вносится мерцанием переливчатых драгоценных камней на кинжале и ножнах, сильным светом, выделяющим обнаженное тело Исаака. Психологическая правда образа настолько глубока, что, кажется, сам художник испытывал необходимость пройти внутренний путь принятия этого мучительного решения. Традиционный сюжет становится для Рембрандта испытанием его мастерства, его зрелости как личности, а тема жертвенности - одной из важнейших в творчестве великого художника.</a:t>
            </a:r>
          </a:p>
        </p:txBody>
      </p:sp>
    </p:spTree>
    <p:extLst>
      <p:ext uri="{BB962C8B-B14F-4D97-AF65-F5344CB8AC3E}">
        <p14:creationId xmlns:p14="http://schemas.microsoft.com/office/powerpoint/2010/main" xmlns="" val="16443786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Сетчатая</Template>
  <TotalTime>71</TotalTime>
  <Words>2777</Words>
  <Application>Microsoft Office PowerPoint</Application>
  <PresentationFormat>Произвольный</PresentationFormat>
  <Paragraphs>62</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Сетка</vt:lpstr>
      <vt:lpstr>Творчество Рембрандта Харменса ван Рейна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Творчество Рембрандта Харменса ван Рейна</dc:title>
  <dc:creator>Ольга Ежова</dc:creator>
  <cp:lastModifiedBy>RePack by SPecialiST</cp:lastModifiedBy>
  <cp:revision>10</cp:revision>
  <dcterms:created xsi:type="dcterms:W3CDTF">2016-10-07T20:17:13Z</dcterms:created>
  <dcterms:modified xsi:type="dcterms:W3CDTF">2016-11-28T18:08:59Z</dcterms:modified>
</cp:coreProperties>
</file>